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670550" cx="10080625"/>
  <p:notesSz cx="7559675" cy="106918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48387F-E959-4EF9-AB95-3447B1115546}">
  <a:tblStyle styleId="{3548387F-E959-4EF9-AB95-3447B11155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bold.fntdata"/><Relationship Id="rId23" Type="http://schemas.openxmlformats.org/officeDocument/2006/relationships/slide" Target="slides/slide18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fc87cba0f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fc87cba0f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ff6f9f25c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ff6f9f25c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ff6f9f25c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ff6f9f25c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b0031f5262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b0031f5262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0031f5262_0_1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0031f5262_0_1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0031f5262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0031f5262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0031f5262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0031f5262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0031f5262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b0031f5262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0031f5262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0031f5262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0031f5262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b0031f5262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f59850fb7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f59850fb7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0031f5262_0_9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0031f5262_0_9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0031f5262_0_1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b0031f5262_0_1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0031f5262_0_1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0031f5262_0_1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0031f5262_0_1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0031f5262_0_1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0031f5262_0_1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0031f5262_0_1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0031f5262_0_1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0031f5262_0_1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0031f5262_0_1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b0031f5262_0_1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0031f5262_0_1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0031f5262_0_1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0031f5262_0_2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0031f5262_0_2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0031f5262_0_2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0031f5262_0_2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f59850fb7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f59850fb7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0031f5262_0_2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0031f5262_0_2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0031f5262_0_2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b0031f5262_0_2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0031f5262_0_2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b0031f5262_0_2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b0031f5262_0_2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b0031f5262_0_2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0031f5262_0_2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b0031f5262_0_2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031f5262_0_2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031f5262_0_2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0031f5262_0_28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b0031f5262_0_28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0031f5262_0_29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b0031f5262_0_29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b0031f5262_0_2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b0031f5262_0_2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f933a7b1c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f933a7b1c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f933a7b1c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f933a7b1c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f933a7b1c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f933a7b1c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f933a7b1c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f933a7b1c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f933a7b1c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f933a7b1c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fc87cba0f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fc87cba0f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fc87cba0f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fc87cba0f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60000" y="194400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6000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47616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592320" y="194400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36000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347616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6592320" y="3626280"/>
            <a:ext cx="296748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584000" y="709200"/>
            <a:ext cx="7991640" cy="4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508248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36000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360000" y="1944000"/>
            <a:ext cx="449712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5082480" y="362628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6000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5082480" y="1944000"/>
            <a:ext cx="449712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360000" y="3626280"/>
            <a:ext cx="9216000" cy="153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080000" cy="7121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584000" y="709200"/>
            <a:ext cx="799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60000" y="1944000"/>
            <a:ext cx="9216000" cy="32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0400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447360" y="516456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27360" y="51645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62712" y="1875725"/>
            <a:ext cx="87552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45982F"/>
                </a:solidFill>
              </a:rPr>
              <a:t>DESENVOLVIMENTO E VALIDAÇÃO DE UMA APLICAÇÃO EMBARCADA UTILIZANDO PROGRAMAÇÃO EM BLOCOS COM ÊNFASE EM ENSINO</a:t>
            </a:r>
            <a:endParaRPr b="1" i="0" sz="2500" u="none" cap="none" strike="noStrike">
              <a:solidFill>
                <a:srgbClr val="4598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205525" y="5209200"/>
            <a:ext cx="370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Orientado</a:t>
            </a:r>
            <a:r>
              <a:rPr lang="pt-BR" sz="1800"/>
              <a:t>r</a:t>
            </a:r>
            <a:r>
              <a:rPr b="0" lang="pt-BR" sz="1800" strike="noStrike">
                <a:latin typeface="Arial"/>
                <a:ea typeface="Arial"/>
                <a:cs typeface="Arial"/>
                <a:sym typeface="Arial"/>
              </a:rPr>
              <a:t>: Renan Augusto Starke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43375" y="4349150"/>
            <a:ext cx="27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Nycolas Coelho de Abreu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181100" y="619125"/>
            <a:ext cx="416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Departamento Acadêmico de Eletrônica (DAELN)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Eletrônica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de Conclusão de Curso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0" y="5301250"/>
            <a:ext cx="4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Florianópolis Dez, 2022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Funcionam como um quebra cabeça.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Arrasta-se os blocos para uni-los.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Elimina os erros de sintaxe.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Mantém</a:t>
            </a:r>
            <a:r>
              <a:rPr lang="pt-BR"/>
              <a:t> o foco apenas no fluxo de controle.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Possuem um ambiente para programação.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Amplamente utilizada no ensino.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325" y="2109300"/>
            <a:ext cx="4563476" cy="26100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240000" dist="38100">
              <a:srgbClr val="000000">
                <a:alpha val="50000"/>
              </a:srgbClr>
            </a:outerShdw>
          </a:effectLst>
        </p:spPr>
      </p:pic>
      <p:sp>
        <p:nvSpPr>
          <p:cNvPr id="132" name="Google Shape;132;p23"/>
          <p:cNvSpPr txBox="1"/>
          <p:nvPr/>
        </p:nvSpPr>
        <p:spPr>
          <a:xfrm>
            <a:off x="5374325" y="4719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Weintrop (2019).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Ensino de </a:t>
            </a:r>
            <a:r>
              <a:rPr b="1" lang="pt-BR" sz="3200">
                <a:solidFill>
                  <a:srgbClr val="45982F"/>
                </a:solidFill>
              </a:rPr>
              <a:t>Programação em Blocos</a:t>
            </a:r>
            <a:endParaRPr sz="25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 de conceitos.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Migração para linguagens textuais.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4572550" y="48702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Weintrop e Wilensky (2015).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550" y="2040875"/>
            <a:ext cx="5331050" cy="2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MicroBlocks</a:t>
            </a:r>
            <a:endParaRPr sz="2500"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Lançado 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Semelhante ao Scratch.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Possui um firmware próprio.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Facilidade de uso.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Feedback imediato.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Leitura do microcontrolador.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Paralelismo.</a:t>
            </a:r>
            <a:endParaRPr sz="1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450" y="1697475"/>
            <a:ext cx="5164750" cy="31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4601450" y="4825800"/>
            <a:ext cx="34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Maloney, Mönig e Romagosa (2021).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BIPES</a:t>
            </a:r>
            <a:endParaRPr sz="2500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Desenvolvido no Brasil </a:t>
            </a:r>
            <a:r>
              <a:rPr lang="pt-BR"/>
              <a:t>em 2020.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UFSCar, USP, IFRN e UFRN.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Baseado em Blockly.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Utiliza o MicroPython.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Destaca-se pelas características: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Ambiente completo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Conexão sem fio.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Tradução de código.</a:t>
            </a:r>
            <a:endParaRPr sz="16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875" y="3265850"/>
            <a:ext cx="4507525" cy="17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5735600" y="5096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51" y="843875"/>
            <a:ext cx="1837175" cy="21331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84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Características do MicroBlocks e BIPES</a:t>
            </a:r>
            <a:endParaRPr sz="2500"/>
          </a:p>
        </p:txBody>
      </p:sp>
      <p:graphicFrame>
        <p:nvGraphicFramePr>
          <p:cNvPr id="163" name="Google Shape;163;p27"/>
          <p:cNvGraphicFramePr/>
          <p:nvPr/>
        </p:nvGraphicFramePr>
        <p:xfrm>
          <a:off x="2614163" y="16106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{3548387F-E959-4EF9-AB95-3447B1115546}</a:tableStyleId>
              </a:tblPr>
              <a:tblGrid>
                <a:gridCol w="2835300"/>
                <a:gridCol w="1101650"/>
                <a:gridCol w="802550"/>
              </a:tblGrid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Características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MicroBlocks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BIPES</a:t>
                      </a:r>
                      <a:endParaRPr b="1"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Ferramenta em português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Criação de bibliotecas/funções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/>
                        <a:t>Feedback</a:t>
                      </a:r>
                      <a:r>
                        <a:rPr lang="pt-BR" sz="1200"/>
                        <a:t> imediato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Paralelismo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Interrupções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Timers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Acesso direto ao microcontrolador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Bibliotecas de rede, bluetooth e internet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Bibliotecas de comunicação e I/O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Números decimais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Programação sem fio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Console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Gráfico de dados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Tradução de bloco para texto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23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Gerenciador de arquivos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X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Buggy AWD</a:t>
            </a:r>
            <a:endParaRPr sz="2500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Projetado por Lucas Odair em 2019.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Modificado pelo prof. Renan.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/>
              <a:t>Possui: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Encoder de velocidade.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Monitoramento de baterias.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Sensores de linha.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Sensor </a:t>
            </a:r>
            <a:r>
              <a:rPr lang="pt-BR" sz="1600"/>
              <a:t>ultrassônico</a:t>
            </a:r>
            <a:r>
              <a:rPr lang="pt-BR" sz="1600"/>
              <a:t>.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t-BR" sz="1600"/>
              <a:t>Circuito de Ponte H.</a:t>
            </a:r>
            <a:endParaRPr sz="1600"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2443" l="6323" r="5849" t="7725"/>
          <a:stretch/>
        </p:blipFill>
        <p:spPr>
          <a:xfrm>
            <a:off x="5078200" y="1875001"/>
            <a:ext cx="4283900" cy="2449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960000" dist="571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8"/>
          <p:cNvSpPr txBox="1"/>
          <p:nvPr/>
        </p:nvSpPr>
        <p:spPr>
          <a:xfrm>
            <a:off x="5078200" y="44615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Starke e LPAE (2022).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ESP 32 Dev Kit v1</a:t>
            </a:r>
            <a:endParaRPr sz="2500"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Desenvolvimento IoT.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Periféricos (PWM, ADC, DAC).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Controle do Buggy.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Compatibilidade com MicroBlocks e BIPES.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Valor e disponibilidade.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8819" l="3018" r="5515" t="8213"/>
          <a:stretch/>
        </p:blipFill>
        <p:spPr>
          <a:xfrm>
            <a:off x="5426100" y="1910275"/>
            <a:ext cx="4250050" cy="23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5426100" y="428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Espressif (2022).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91525" y="595800"/>
            <a:ext cx="8301900" cy="8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Relação de Componentes e suas</a:t>
            </a:r>
            <a:br>
              <a:rPr b="1" lang="pt-BR" sz="3200">
                <a:solidFill>
                  <a:srgbClr val="45982F"/>
                </a:solidFill>
              </a:rPr>
            </a:br>
            <a:r>
              <a:rPr b="1" lang="pt-BR" sz="3200">
                <a:solidFill>
                  <a:srgbClr val="45982F"/>
                </a:solidFill>
              </a:rPr>
              <a:t>Respectivas F</a:t>
            </a:r>
            <a:r>
              <a:rPr b="1" lang="pt-BR" sz="3200">
                <a:solidFill>
                  <a:srgbClr val="45982F"/>
                </a:solidFill>
              </a:rPr>
              <a:t>unções</a:t>
            </a:r>
            <a:endParaRPr sz="2500"/>
          </a:p>
        </p:txBody>
      </p:sp>
      <p:graphicFrame>
        <p:nvGraphicFramePr>
          <p:cNvPr id="185" name="Google Shape;185;p30"/>
          <p:cNvGraphicFramePr/>
          <p:nvPr/>
        </p:nvGraphicFramePr>
        <p:xfrm>
          <a:off x="925563" y="185968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{3548387F-E959-4EF9-AB95-3447B1115546}</a:tableStyleId>
              </a:tblPr>
              <a:tblGrid>
                <a:gridCol w="2338675"/>
                <a:gridCol w="5890800"/>
              </a:tblGrid>
              <a:tr h="41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Componente ou tecnologia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/>
                        <a:t>Função</a:t>
                      </a:r>
                      <a:endParaRPr b="1" sz="1300"/>
                    </a:p>
                  </a:txBody>
                  <a:tcPr marT="0" marB="0" marR="68575" marL="68575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Buggy AWD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Dispositivo central deste trabalho, pois ele será responsável por fornecer o ambiente para a utilização das ferramentas de programação em blocos.</a:t>
                      </a:r>
                      <a:endParaRPr sz="1300"/>
                    </a:p>
                  </a:txBody>
                  <a:tcPr marT="0" marB="0" marR="68575" marL="68575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0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ESP32 Dev Kit v1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Microcontrolador que será utilizado para realizar a programação e o controle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79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MicroPython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Linguagem textual que será usada como base e referência para as aplicações de programação em blocos.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  <a:tr h="66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MicroBlocks e BIPES</a:t>
                      </a:r>
                      <a:endParaRPr sz="13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Principais ferramentas para a elaboração das aplicações. Serão utilizadas para a programação em blocos do Buggy AWD.</a:t>
                      </a:r>
                      <a:endParaRPr sz="13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00" y="3356600"/>
            <a:ext cx="3036750" cy="22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Placa de Interface</a:t>
            </a:r>
            <a:endParaRPr sz="2500"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Placa de potência do Buggy AWD.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Barramento de 26 vias.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Tensão de entrada de 5V.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Acopla o ESP 32 Kit.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5949375" y="16957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{3548387F-E959-4EF9-AB95-3447B1115546}</a:tableStyleId>
              </a:tblPr>
              <a:tblGrid>
                <a:gridCol w="1294875"/>
                <a:gridCol w="2440650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Pinos da placa de interface</a:t>
                      </a:r>
                      <a:endParaRPr b="1"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Placa de </a:t>
                      </a:r>
                      <a:r>
                        <a:rPr b="1" lang="pt-BR" sz="1000"/>
                        <a:t>potência</a:t>
                      </a:r>
                      <a:endParaRPr b="1"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VIN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Tensão 5 V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GND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Referência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D32 (ADC)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Bateria 1 (Tensão da bateria 1)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D33 (ADC)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Bateria 2 (Tensão total das baterias)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D13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Echo dianteiro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D12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Trigger dianteiro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D14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Echo traseiro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D27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Trigger traseiro (Sensor de distância)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D21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1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D22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1 negativo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D18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2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D19 (PWM)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Motor 2 negativo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D15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Encoder 0 (Sensor de velocidade)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D4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Encoder 1 (Sensor de velocidade)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D26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Sensor ótico direita (Sensor de linha)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D25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Sensor ótico esquerda (Sensor de linha)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TX (UART)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Transmissor Bluetooth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RX (UART)</a:t>
                      </a:r>
                      <a:endParaRPr sz="10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Receptor Bluetooth</a:t>
                      </a:r>
                      <a:endParaRPr sz="10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94" name="Google Shape;194;p31"/>
          <p:cNvSpPr txBox="1"/>
          <p:nvPr/>
        </p:nvSpPr>
        <p:spPr>
          <a:xfrm>
            <a:off x="5949375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1307250" y="37515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Esquemático</a:t>
            </a:r>
            <a:endParaRPr sz="2500"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650" y="983141"/>
            <a:ext cx="7326626" cy="46018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Proteções</a:t>
            </a:r>
            <a:r>
              <a:rPr lang="pt-BR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Filtros.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t-BR"/>
              <a:t>Jumpers</a:t>
            </a:r>
            <a:r>
              <a:rPr lang="pt-BR"/>
              <a:t>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7769500" y="491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Sumário</a:t>
            </a:r>
            <a:endParaRPr sz="25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Introdução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Justificativa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Objetivos gerais e específicos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</a:t>
            </a:r>
            <a:r>
              <a:rPr lang="pt-BR"/>
              <a:t>t</a:t>
            </a:r>
            <a:r>
              <a:rPr lang="pt-BR"/>
              <a:t>extual e em blocos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Buggy AWD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Placa de interface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Construção dos códigos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Análise dos resultados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Construção dos Códigos</a:t>
            </a:r>
            <a:endParaRPr sz="2500"/>
          </a:p>
        </p:txBody>
      </p:sp>
      <p:sp>
        <p:nvSpPr>
          <p:cNvPr id="208" name="Google Shape;208;p33"/>
          <p:cNvSpPr txBox="1"/>
          <p:nvPr/>
        </p:nvSpPr>
        <p:spPr>
          <a:xfrm>
            <a:off x="912625" y="5258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209" name="Google Shape;209;p33"/>
          <p:cNvGraphicFramePr/>
          <p:nvPr/>
        </p:nvGraphicFramePr>
        <p:xfrm>
          <a:off x="912613" y="17161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{3548387F-E959-4EF9-AB95-3447B1115546}</a:tableStyleId>
              </a:tblPr>
              <a:tblGrid>
                <a:gridCol w="1281125"/>
                <a:gridCol w="69742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Classe</a:t>
                      </a:r>
                      <a:endParaRPr b="1"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Responsabilidade</a:t>
                      </a:r>
                      <a:endParaRPr b="1" sz="1200"/>
                    </a:p>
                  </a:txBody>
                  <a:tcPr marT="0" marB="0" marR="68575" marL="68575" anchor="ctr"/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SensoresLinha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Sua responsabilidade é receber os sinais dos sensores de linha do Buggy AWD, tratando-os de forma que não haja um falso positivo, fornecendo métodos de retorno para os sensores de ambos os lados do carrinho.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Motores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Esta classe faz o controle dos motores utilizando PWM, disponibilizando métodos para a movimentação do carrinho em todas as direções.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Ultrassom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Tem como objetivo controlar os sensores de distância HC-SR04, enviando pulsos de som e aguardando pelo seu retorno, a fim de se estimar a distância aproximada dos obstáculos, fornecendo métodos para retorno desta distância.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Encoder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Esta classe é utilizada para aferição da velocidade do carrinho, realizando o cálculo de RPM através do sensor ótico e disponibilizando um método para seu retorno.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Baterias</a:t>
                      </a:r>
                      <a:endParaRPr sz="12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Tem como responsabilidade o monitoramento de tensão das baterias presentes no carrinho, utilizando o ADC, fornecendo as tensões em métodos de retorno.</a:t>
                      </a:r>
                      <a:endParaRPr sz="12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MicroPython</a:t>
            </a:r>
            <a:endParaRPr sz="2500"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Base e </a:t>
            </a:r>
            <a:r>
              <a:rPr lang="pt-BR"/>
              <a:t>referência</a:t>
            </a:r>
            <a:r>
              <a:rPr lang="pt-BR"/>
              <a:t> para as aplicações.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Orientação a objetos.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1739" l="1166" r="1652" t="1642"/>
          <a:stretch/>
        </p:blipFill>
        <p:spPr>
          <a:xfrm>
            <a:off x="4869425" y="1238775"/>
            <a:ext cx="4535750" cy="39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/>
        </p:nvSpPr>
        <p:spPr>
          <a:xfrm>
            <a:off x="4869425" y="5164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Sensores de linha: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Timer</a:t>
            </a:r>
            <a:r>
              <a:rPr lang="pt-BR" sz="1600"/>
              <a:t> de 5 </a:t>
            </a:r>
            <a:r>
              <a:rPr lang="pt-BR" sz="1600"/>
              <a:t>milissegundos.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/>
              <a:t>Debounce</a:t>
            </a:r>
            <a:r>
              <a:rPr lang="pt-BR" sz="1600"/>
              <a:t> para contagem de</a:t>
            </a:r>
            <a:br>
              <a:rPr lang="pt-BR" sz="1600"/>
            </a:br>
            <a:r>
              <a:rPr lang="pt-BR" sz="1600"/>
              <a:t>10 sinais.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Motores: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Conversão de porcentagem.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PWM de 10 bits.</a:t>
            </a:r>
            <a:endParaRPr sz="1600"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6309" l="1652" r="0" t="4825"/>
          <a:stretch/>
        </p:blipFill>
        <p:spPr>
          <a:xfrm>
            <a:off x="4627840" y="1395838"/>
            <a:ext cx="5143699" cy="24873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rgbClr val="000000">
                <a:alpha val="50000"/>
              </a:srgbClr>
            </a:outerShdw>
          </a:effectLst>
        </p:spPr>
      </p:pic>
      <p:sp>
        <p:nvSpPr>
          <p:cNvPr id="225" name="Google Shape;225;p35"/>
          <p:cNvSpPr txBox="1"/>
          <p:nvPr/>
        </p:nvSpPr>
        <p:spPr>
          <a:xfrm>
            <a:off x="4877725" y="5281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3180" l="3068" r="1026" t="9931"/>
          <a:stretch/>
        </p:blipFill>
        <p:spPr>
          <a:xfrm>
            <a:off x="5621325" y="4011562"/>
            <a:ext cx="3156726" cy="126992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Encoder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Interrupções.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Calcula-se a frequência de </a:t>
            </a:r>
            <a:br>
              <a:rPr lang="pt-BR" sz="1600"/>
            </a:br>
            <a:r>
              <a:rPr lang="pt-BR" sz="1600"/>
              <a:t>interrupções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Ultrassom: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500 milissegundos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Envia-se um sinal e aguarda-se</a:t>
            </a:r>
            <a:br>
              <a:rPr lang="pt-BR" sz="1600"/>
            </a:br>
            <a:r>
              <a:rPr lang="pt-BR" sz="1600"/>
              <a:t>a resposta.</a:t>
            </a:r>
            <a:endParaRPr sz="1600"/>
          </a:p>
        </p:txBody>
      </p:sp>
      <p:sp>
        <p:nvSpPr>
          <p:cNvPr id="233" name="Google Shape;233;p36"/>
          <p:cNvSpPr txBox="1"/>
          <p:nvPr/>
        </p:nvSpPr>
        <p:spPr>
          <a:xfrm>
            <a:off x="466695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3322" l="2242" r="689" t="8080"/>
          <a:stretch/>
        </p:blipFill>
        <p:spPr>
          <a:xfrm>
            <a:off x="5210204" y="1415675"/>
            <a:ext cx="4235245" cy="162946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 b="2317" l="1468" r="616" t="5346"/>
          <a:stretch/>
        </p:blipFill>
        <p:spPr>
          <a:xfrm>
            <a:off x="4666950" y="3193325"/>
            <a:ext cx="5321752" cy="21597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das Classes</a:t>
            </a:r>
            <a:endParaRPr sz="2500"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Baterias</a:t>
            </a:r>
            <a:r>
              <a:rPr lang="pt-BR"/>
              <a:t>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 segundos.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/>
              <a:t>Utiliza-se o ADC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Necessário conversão do</a:t>
            </a:r>
            <a:br>
              <a:rPr lang="pt-BR" sz="1600"/>
            </a:br>
            <a:r>
              <a:rPr lang="pt-BR" sz="1600"/>
              <a:t>valor recebido.</a:t>
            </a:r>
            <a:endParaRPr sz="1600"/>
          </a:p>
        </p:txBody>
      </p:sp>
      <p:sp>
        <p:nvSpPr>
          <p:cNvPr id="242" name="Google Shape;242;p37"/>
          <p:cNvSpPr txBox="1"/>
          <p:nvPr/>
        </p:nvSpPr>
        <p:spPr>
          <a:xfrm>
            <a:off x="3990250" y="3651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9200" l="1516" r="0" t="9452"/>
          <a:stretch/>
        </p:blipFill>
        <p:spPr>
          <a:xfrm>
            <a:off x="3990250" y="2207100"/>
            <a:ext cx="5771501" cy="134757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Aplicação no MicroBlocks</a:t>
            </a:r>
            <a:endParaRPr sz="250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Instalação do firmware.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de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Blocos de comandos e repórter.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Exportação de biblioteca.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5954975" y="4970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75" y="3706750"/>
            <a:ext cx="3447999" cy="164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85725">
              <a:srgbClr val="000000">
                <a:alpha val="50000"/>
              </a:srgbClr>
            </a:outerShdw>
          </a:effectLst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625" y="1697100"/>
            <a:ext cx="2895600" cy="31051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366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Sensores de linha: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Retorna diretamente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Impossibilidade de uso dos </a:t>
            </a:r>
            <a:r>
              <a:rPr i="1" lang="pt-BR" sz="1600"/>
              <a:t>timers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Motores: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Conversão de porcentagem.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PWM de 10 bits.</a:t>
            </a:r>
            <a:endParaRPr sz="1600"/>
          </a:p>
        </p:txBody>
      </p:sp>
      <p:sp>
        <p:nvSpPr>
          <p:cNvPr id="259" name="Google Shape;259;p39"/>
          <p:cNvSpPr txBox="1"/>
          <p:nvPr/>
        </p:nvSpPr>
        <p:spPr>
          <a:xfrm>
            <a:off x="495700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563" y="1551937"/>
            <a:ext cx="3429500" cy="82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66675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012" y="2618788"/>
            <a:ext cx="4020625" cy="26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Encoder: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Paralelismo no lugar de</a:t>
            </a:r>
            <a:br>
              <a:rPr lang="pt-BR" sz="1600"/>
            </a:br>
            <a:r>
              <a:rPr lang="pt-BR" sz="1600"/>
              <a:t>interrupções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Retorna somente pulsos,</a:t>
            </a:r>
            <a:br>
              <a:rPr lang="pt-BR" sz="1600"/>
            </a:br>
            <a:r>
              <a:rPr lang="pt-BR" sz="1600"/>
              <a:t>devido a impossibilidade</a:t>
            </a:r>
            <a:br>
              <a:rPr lang="pt-BR" sz="1600"/>
            </a:br>
            <a:r>
              <a:rPr lang="pt-BR" sz="1600"/>
              <a:t>de cálculos com decimais.</a:t>
            </a:r>
            <a:endParaRPr sz="1600"/>
          </a:p>
        </p:txBody>
      </p:sp>
      <p:sp>
        <p:nvSpPr>
          <p:cNvPr id="268" name="Google Shape;268;p40"/>
          <p:cNvSpPr txBox="1"/>
          <p:nvPr/>
        </p:nvSpPr>
        <p:spPr>
          <a:xfrm>
            <a:off x="3955950" y="48729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950" y="1944000"/>
            <a:ext cx="5873075" cy="288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Ultrassom: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Impossibilidade de uso dos </a:t>
            </a:r>
            <a:r>
              <a:rPr i="1" lang="pt-BR" sz="1600">
                <a:solidFill>
                  <a:schemeClr val="dk1"/>
                </a:solidFill>
              </a:rPr>
              <a:t>timers</a:t>
            </a:r>
            <a:r>
              <a:rPr lang="pt-BR" sz="1600">
                <a:solidFill>
                  <a:schemeClr val="dk1"/>
                </a:solidFill>
              </a:rPr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Utilização de </a:t>
            </a:r>
            <a:r>
              <a:rPr i="1" lang="pt-BR" sz="1600"/>
              <a:t>pooling</a:t>
            </a:r>
            <a:r>
              <a:rPr lang="pt-BR" sz="1600"/>
              <a:t>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Baterias: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Utiliza-se o ADC.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Retorno imediato, devido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a impossibilidade de cálculos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com decimais.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708750" y="3752875"/>
            <a:ext cx="21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525" y="1300825"/>
            <a:ext cx="2938475" cy="42245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60000" dist="7620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350" y="3061975"/>
            <a:ext cx="2938475" cy="5731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Aplicação no BIPES</a:t>
            </a:r>
            <a:endParaRPr sz="2500"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Instalação do firmware do MicroPython.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Criação de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Exportação de biblioteca.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Apenas variáveis globais.</a:t>
            </a:r>
            <a:endParaRPr/>
          </a:p>
        </p:txBody>
      </p:sp>
      <p:sp>
        <p:nvSpPr>
          <p:cNvPr id="285" name="Google Shape;285;p42"/>
          <p:cNvSpPr txBox="1"/>
          <p:nvPr/>
        </p:nvSpPr>
        <p:spPr>
          <a:xfrm>
            <a:off x="5534125" y="3678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150" y="3590175"/>
            <a:ext cx="3838575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7620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42"/>
          <p:cNvPicPr preferRelativeResize="0"/>
          <p:nvPr/>
        </p:nvPicPr>
        <p:blipFill rotWithShape="1">
          <a:blip r:embed="rId4">
            <a:alphaModFix/>
          </a:blip>
          <a:srcRect b="0" l="1429" r="0" t="0"/>
          <a:stretch/>
        </p:blipFill>
        <p:spPr>
          <a:xfrm>
            <a:off x="5534125" y="1901600"/>
            <a:ext cx="4176574" cy="16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Introdução</a:t>
            </a:r>
            <a:endParaRPr sz="25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Crescimento dos projetos de sistemas embarcados.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Aumento da demanda e complexidade.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Surgimento </a:t>
            </a:r>
            <a:r>
              <a:rPr lang="pt-BR"/>
              <a:t>de novos </a:t>
            </a:r>
            <a:r>
              <a:rPr lang="pt-BR"/>
              <a:t>ambientes para estudo.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Ferramentas simples e intuitivas.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Progressão natural da programação textual.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Elaboração de uma aplicação embarcada.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875" y="2571600"/>
            <a:ext cx="3925825" cy="23400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400000" dist="85725">
              <a:srgbClr val="000000">
                <a:alpha val="20000"/>
              </a:srgbClr>
            </a:outerShdw>
          </a:effectLst>
        </p:spPr>
      </p:pic>
      <p:sp>
        <p:nvSpPr>
          <p:cNvPr id="82" name="Google Shape;82;p16"/>
          <p:cNvSpPr txBox="1"/>
          <p:nvPr/>
        </p:nvSpPr>
        <p:spPr>
          <a:xfrm>
            <a:off x="6086475" y="4943475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>
                <a:solidFill>
                  <a:schemeClr val="dk1"/>
                </a:solidFill>
              </a:rPr>
              <a:t>Adaptado de Zion Research (2021)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Sensores de linha: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 milissegundos.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Debounce</a:t>
            </a:r>
            <a:r>
              <a:rPr lang="pt-BR" sz="1600">
                <a:solidFill>
                  <a:schemeClr val="dk1"/>
                </a:solidFill>
              </a:rPr>
              <a:t> para contagem de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10 sinais.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Variáveis globais como</a:t>
            </a:r>
            <a:br>
              <a:rPr lang="pt-BR" sz="1600"/>
            </a:br>
            <a:r>
              <a:rPr lang="pt-BR" sz="1600"/>
              <a:t>retorno.</a:t>
            </a:r>
            <a:endParaRPr sz="1600"/>
          </a:p>
        </p:txBody>
      </p:sp>
      <p:sp>
        <p:nvSpPr>
          <p:cNvPr id="294" name="Google Shape;294;p43"/>
          <p:cNvSpPr txBox="1"/>
          <p:nvPr/>
        </p:nvSpPr>
        <p:spPr>
          <a:xfrm>
            <a:off x="4957000" y="533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600" y="1551075"/>
            <a:ext cx="5982425" cy="34114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Motores: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Conversão de porcentagem.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PWM de 10 bits.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Biblioteca interna de PWM.</a:t>
            </a:r>
            <a:endParaRPr sz="16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Ultrassom: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Biblioteca interna.</a:t>
            </a:r>
            <a:endParaRPr sz="1600"/>
          </a:p>
        </p:txBody>
      </p:sp>
      <p:sp>
        <p:nvSpPr>
          <p:cNvPr id="302" name="Google Shape;302;p44"/>
          <p:cNvSpPr txBox="1"/>
          <p:nvPr/>
        </p:nvSpPr>
        <p:spPr>
          <a:xfrm>
            <a:off x="6333750" y="3986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725" y="1298775"/>
            <a:ext cx="4578733" cy="244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020000" dist="66675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225" y="3928075"/>
            <a:ext cx="3032525" cy="147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Encoder: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Interrupções.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Calcula-se a frequência de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interrupções.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Retorna-se as rotações 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por minuto.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4469300" y="5086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300" y="1460313"/>
            <a:ext cx="4974450" cy="351137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Funcionamento dos Blocos</a:t>
            </a:r>
            <a:endParaRPr sz="2500"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Baterias: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pt-BR" sz="1600">
                <a:solidFill>
                  <a:schemeClr val="dk1"/>
                </a:solidFill>
              </a:rPr>
              <a:t>Timer</a:t>
            </a:r>
            <a:r>
              <a:rPr lang="pt-BR" sz="1600">
                <a:solidFill>
                  <a:schemeClr val="dk1"/>
                </a:solidFill>
              </a:rPr>
              <a:t> de 5 segundos.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Utiliza-se o ADC.</a:t>
            </a:r>
            <a:endParaRPr sz="16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600">
                <a:solidFill>
                  <a:schemeClr val="dk1"/>
                </a:solidFill>
              </a:rPr>
              <a:t>Necessário conversão do</a:t>
            </a:r>
            <a:br>
              <a:rPr lang="pt-BR" sz="1600">
                <a:solidFill>
                  <a:schemeClr val="dk1"/>
                </a:solidFill>
              </a:rPr>
            </a:br>
            <a:r>
              <a:rPr lang="pt-BR" sz="1600">
                <a:solidFill>
                  <a:schemeClr val="dk1"/>
                </a:solidFill>
              </a:rPr>
              <a:t>valor recebido.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3971525" y="46667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Elaboração própria (2022).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550" y="1898800"/>
            <a:ext cx="5761750" cy="2449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Análise e Discussão dos Resultados</a:t>
            </a:r>
            <a:endParaRPr sz="2500"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Ambientes de desenvolvimento são simples e amigáveis.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Eliminam a necessidade de memorizar sintaxes e lexemas.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Possuem uma variedade de bibliotecas e blocos de controle.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Facilitam a colaboração entre usuários (Criação de blocos e bibliotecas).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Análise e Discussão dos Resultados</a:t>
            </a:r>
            <a:endParaRPr sz="2500"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Os blocos t</a:t>
            </a:r>
            <a:r>
              <a:rPr lang="pt-BR">
                <a:solidFill>
                  <a:schemeClr val="dk1"/>
                </a:solidFill>
              </a:rPr>
              <a:t>ornam</a:t>
            </a:r>
            <a:r>
              <a:rPr lang="pt-BR">
                <a:solidFill>
                  <a:schemeClr val="dk1"/>
                </a:solidFill>
              </a:rPr>
              <a:t> a leitura de códigos mais complicada.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 edição de blocos é demorada.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MicroBlocks carece de blocos de controle para periféricos e operação com decimais.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comportamento final das linguagens assemelhou-se ao código em MicroPython.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Conclui-se com êxito, apesar das limitações, a aplicação em ambas as linguagens.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Considerações Finais</a:t>
            </a:r>
            <a:endParaRPr sz="2500"/>
          </a:p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Confirmou-se que o projeto atingiu os requisitos de pesquisa, desenvolvimento e validação, exibindo o processo de elaboração das aplicações, habilitando projetistas e estudantes de software e hardware embarcados a utilizar tais ferramentas, com o propósito de facilitar a compreensão e aprendizado dos paradigmas de programação, mantendo suas funções semelhantes às soluções anteriores.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presente projeto proporciona aos futuros e existentes alunos, uma plataforma prática para estudo de hardware e microcontroladores.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1584300" y="810300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Trabalhos Futuros</a:t>
            </a:r>
            <a:endParaRPr sz="2500"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Sugere-se realizar a constituição de um curso introdutório para linguagens de programação em blocos focadas ao ambiente embarcado. A fim de validar a eficácia deste método de programação em indivíduos inexperientes e experientes.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2632962" y="2606675"/>
            <a:ext cx="4814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Obrigado </a:t>
            </a:r>
            <a:r>
              <a:rPr b="1" lang="pt-BR" sz="3200">
                <a:solidFill>
                  <a:srgbClr val="45982F"/>
                </a:solidFill>
              </a:rPr>
              <a:t>pela</a:t>
            </a:r>
            <a:r>
              <a:rPr b="1" lang="pt-BR" sz="3200">
                <a:solidFill>
                  <a:srgbClr val="45982F"/>
                </a:solidFill>
              </a:rPr>
              <a:t> </a:t>
            </a:r>
            <a:r>
              <a:rPr b="1" lang="pt-BR" sz="3200">
                <a:solidFill>
                  <a:srgbClr val="45982F"/>
                </a:solidFill>
              </a:rPr>
              <a:t>atenção!!!</a:t>
            </a:r>
            <a:endParaRPr sz="2500"/>
          </a:p>
        </p:txBody>
      </p:sp>
      <p:sp>
        <p:nvSpPr>
          <p:cNvPr id="350" name="Google Shape;350;p51"/>
          <p:cNvSpPr txBox="1"/>
          <p:nvPr/>
        </p:nvSpPr>
        <p:spPr>
          <a:xfrm>
            <a:off x="6067850" y="5013450"/>
            <a:ext cx="37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Contato: nyco_abreu@hotmail.com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Referências</a:t>
            </a:r>
            <a:endParaRPr sz="2500"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360000" y="1944000"/>
            <a:ext cx="9327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chemeClr val="lt1"/>
                </a:highlight>
              </a:rPr>
              <a:t>AHO, A. V.; LAM, M. S.; SETHI, R.; ULLMAN, J. D. </a:t>
            </a:r>
            <a:r>
              <a:rPr b="1" lang="pt-BR" sz="1200">
                <a:solidFill>
                  <a:schemeClr val="dk1"/>
                </a:solidFill>
                <a:highlight>
                  <a:schemeClr val="lt1"/>
                </a:highlight>
              </a:rPr>
              <a:t>Compilers: principles, techniques, &amp; tools</a:t>
            </a:r>
            <a:r>
              <a:rPr lang="pt-BR" sz="1200">
                <a:solidFill>
                  <a:schemeClr val="dk1"/>
                </a:solidFill>
                <a:highlight>
                  <a:schemeClr val="lt1"/>
                </a:highlight>
              </a:rPr>
              <a:t>. Pearson Education India, 2007.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</a:rPr>
              <a:t>CABALLAR, Rina Diane. </a:t>
            </a:r>
            <a:r>
              <a:rPr b="1" lang="pt-BR" sz="1200">
                <a:solidFill>
                  <a:srgbClr val="222222"/>
                </a:solidFill>
                <a:highlight>
                  <a:srgbClr val="FFFFFF"/>
                </a:highlight>
              </a:rPr>
              <a:t>Programming Without Code: the rise of no-code software development</a:t>
            </a:r>
            <a:r>
              <a:rPr lang="pt-BR" sz="1200">
                <a:solidFill>
                  <a:srgbClr val="222222"/>
                </a:solidFill>
                <a:highlight>
                  <a:srgbClr val="FFFFFF"/>
                </a:highlight>
              </a:rPr>
              <a:t>. 2020. Disponível em: https://spectrum.ieee.org/programming-without-code-no-code-software-development. Acesso em: 14 out. 2022.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MALONEY, John; MÖNIG, Jens; ROMAGOSA, Bernat. </a:t>
            </a:r>
            <a:r>
              <a:rPr b="1" lang="pt-BR" sz="1200">
                <a:solidFill>
                  <a:schemeClr val="dk1"/>
                </a:solidFill>
              </a:rPr>
              <a:t>MicroBlocks</a:t>
            </a:r>
            <a:r>
              <a:rPr lang="pt-BR" sz="1200">
                <a:solidFill>
                  <a:schemeClr val="dk1"/>
                </a:solidFill>
              </a:rPr>
              <a:t>. 2021. Disponível em: https://microblocks.fun/. Acesso em: 26 nov. 2022.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SAMMET, Jean E. </a:t>
            </a:r>
            <a:r>
              <a:rPr b="1" lang="pt-BR" sz="1200">
                <a:solidFill>
                  <a:schemeClr val="dk1"/>
                </a:solidFill>
              </a:rPr>
              <a:t>Programming languages: History and fundamentals</a:t>
            </a:r>
            <a:r>
              <a:rPr lang="pt-BR" sz="1200">
                <a:solidFill>
                  <a:schemeClr val="dk1"/>
                </a:solidFill>
              </a:rPr>
              <a:t>. Prentice-Hall, Inc., 1969.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SLONNEGER, Kenneth; KURTZ, Barry L. </a:t>
            </a:r>
            <a:r>
              <a:rPr b="1" lang="pt-BR" sz="1200">
                <a:solidFill>
                  <a:schemeClr val="dk1"/>
                </a:solidFill>
              </a:rPr>
              <a:t>Formal syntax and semantics of programming languages</a:t>
            </a:r>
            <a:r>
              <a:rPr lang="pt-BR" sz="1200">
                <a:solidFill>
                  <a:schemeClr val="dk1"/>
                </a:solidFill>
              </a:rPr>
              <a:t>. Addison-Wesley, 1995.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chemeClr val="lt1"/>
                </a:highlight>
              </a:rPr>
              <a:t>WEINTROP, David. </a:t>
            </a:r>
            <a:r>
              <a:rPr b="1" lang="pt-BR" sz="1200">
                <a:solidFill>
                  <a:schemeClr val="dk1"/>
                </a:solidFill>
                <a:highlight>
                  <a:schemeClr val="lt1"/>
                </a:highlight>
              </a:rPr>
              <a:t>Block-based programming in computer science education</a:t>
            </a:r>
            <a:r>
              <a:rPr lang="pt-BR" sz="1200">
                <a:solidFill>
                  <a:schemeClr val="dk1"/>
                </a:solidFill>
                <a:highlight>
                  <a:schemeClr val="lt1"/>
                </a:highlight>
              </a:rPr>
              <a:t>. Communications of the ACM, v. 62, n. 8, p. 22-25, 2019.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222222"/>
                </a:solidFill>
                <a:highlight>
                  <a:schemeClr val="lt1"/>
                </a:highlight>
              </a:rPr>
              <a:t>ZION RESEARCH ANALYSIS. </a:t>
            </a:r>
            <a:r>
              <a:rPr b="1" lang="pt-BR" sz="1200">
                <a:solidFill>
                  <a:srgbClr val="222222"/>
                </a:solidFill>
                <a:highlight>
                  <a:schemeClr val="lt1"/>
                </a:highlight>
              </a:rPr>
              <a:t>Embedded Systems Market - Global Industry Analysis</a:t>
            </a:r>
            <a:r>
              <a:rPr lang="pt-BR" sz="1200">
                <a:solidFill>
                  <a:srgbClr val="222222"/>
                </a:solidFill>
                <a:highlight>
                  <a:schemeClr val="lt1"/>
                </a:highlight>
              </a:rPr>
              <a:t>. Disponível em: https://www.zionmarketresearch.com/report/embedded-systems-market. Acesso em: 14 dez. 2022.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Justificativa</a:t>
            </a:r>
            <a:endParaRPr sz="25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Necessidade de desenvolvedores qualificados.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Redução na curva de aprendizado.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Alternativa moderna de estudo.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Evidenciar a praticidade, viabilidade e seu funcionamento.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Gerais</a:t>
            </a:r>
            <a:endParaRPr sz="25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</a:t>
            </a:r>
            <a:r>
              <a:rPr lang="pt-BR"/>
              <a:t>studo de ferramentas de programação alternativas e acessíveis, visando a facilidade na prototipação e uma alternativa de aprendizado moderna para programação de microcontroladores.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Aplicando as descobertas do estudo no desenvolvimento de uma aplicação utilizando programação em blocos para o projeto do veículo autônomo AWD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Objetivos Específicos</a:t>
            </a:r>
            <a:endParaRPr sz="25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Estudo das ferramentas e tecnologias de programação em blocos.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Projetar a interface de comunicação com o microcontrolador.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Implementar a aplicação.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Testar o funcionamento e a viabilidade.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Analisar os resultados alcançados.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Programação Textual</a:t>
            </a:r>
            <a:endParaRPr sz="25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Conjunto de </a:t>
            </a:r>
            <a:r>
              <a:rPr lang="pt-BR"/>
              <a:t>caracteres</a:t>
            </a:r>
            <a:r>
              <a:rPr lang="pt-BR"/>
              <a:t> com regras de execução.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Abstração da linguagem de máquina.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Sintaxe: Combinações de símbolos e estrutura.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Semântica:</a:t>
            </a:r>
            <a:r>
              <a:rPr lang="pt-BR"/>
              <a:t> Significado dos comandos da linguagem.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Pragmática: Utilidade, escopo de aplicação e seus efeitos.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25" y="3898825"/>
            <a:ext cx="4522000" cy="170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260000" dist="28575">
              <a:srgbClr val="000000">
                <a:alpha val="67000"/>
              </a:srgbClr>
            </a:outerShdw>
          </a:effectLst>
        </p:spPr>
      </p:pic>
      <p:sp>
        <p:nvSpPr>
          <p:cNvPr id="108" name="Google Shape;108;p20"/>
          <p:cNvSpPr txBox="1"/>
          <p:nvPr/>
        </p:nvSpPr>
        <p:spPr>
          <a:xfrm>
            <a:off x="3964250" y="5372975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Elaboração própria (2022).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Sintaxe</a:t>
            </a:r>
            <a:endParaRPr sz="25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</a:t>
            </a:r>
            <a:r>
              <a:rPr lang="pt-BR"/>
              <a:t>efine regras de escrita e delimita a utilização dos símbolos.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Erros de sintaxe: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lexicais: E</a:t>
            </a:r>
            <a:r>
              <a:rPr lang="pt-BR" sz="1600"/>
              <a:t>rros ortográficos de lexemas</a:t>
            </a:r>
            <a:r>
              <a:rPr lang="pt-BR" sz="1600"/>
              <a:t>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sintáticos: Erros de separadores e escopo.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semânticos: Operações com incompatibilidades de tipo.</a:t>
            </a:r>
            <a:endParaRPr sz="16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600"/>
              <a:t>Erros lógicos: Operadores utilizados de maneira indevida.</a:t>
            </a:r>
            <a:endParaRPr sz="1600"/>
          </a:p>
        </p:txBody>
      </p:sp>
      <p:graphicFrame>
        <p:nvGraphicFramePr>
          <p:cNvPr id="115" name="Google Shape;115;p21"/>
          <p:cNvGraphicFramePr/>
          <p:nvPr/>
        </p:nvGraphicFramePr>
        <p:xfrm>
          <a:off x="7131925" y="2590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{3548387F-E959-4EF9-AB95-3447B1115546}</a:tableStyleId>
              </a:tblPr>
              <a:tblGrid>
                <a:gridCol w="1184975"/>
                <a:gridCol w="1414400"/>
              </a:tblGrid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Símbolos</a:t>
                      </a:r>
                      <a:endParaRPr b="1"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Lexemas</a:t>
                      </a:r>
                      <a:endParaRPr b="1" sz="1100"/>
                    </a:p>
                  </a:txBody>
                  <a:tcPr marT="0" marB="0" marR="68575" marL="68575" anchor="ctr"/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Palavras-chave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if, while, for, int, float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Separadores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{ } ( ) ; : [ ]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Operadores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/ * - + = &lt; &gt; 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Identificadores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x, nota, pi, D2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  <a:tr h="29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Literais</a:t>
                      </a:r>
                      <a:endParaRPr sz="1100"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true, "musica", 100</a:t>
                      </a:r>
                      <a:endParaRPr sz="1100"/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116" name="Google Shape;116;p21"/>
          <p:cNvSpPr txBox="1"/>
          <p:nvPr/>
        </p:nvSpPr>
        <p:spPr>
          <a:xfrm>
            <a:off x="7131925" y="4505750"/>
            <a:ext cx="237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Adaptado de Aho et al. (2007).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584300" y="942975"/>
            <a:ext cx="79917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45982F"/>
                </a:solidFill>
              </a:rPr>
              <a:t>Compiladores e Interpretadores</a:t>
            </a:r>
            <a:endParaRPr sz="25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60000" y="1944000"/>
            <a:ext cx="9216000" cy="32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Linguagens</a:t>
            </a:r>
            <a:r>
              <a:rPr lang="pt-BR"/>
              <a:t> compiladas.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Linguagens Interpretadas.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</a:t>
            </a:r>
            <a:r>
              <a:rPr lang="pt-BR"/>
              <a:t>icrocontroladores tipicamente utilizam </a:t>
            </a:r>
            <a:br>
              <a:rPr lang="pt-BR"/>
            </a:br>
            <a:r>
              <a:rPr lang="pt-BR"/>
              <a:t>linguagens compiladas como C e C++.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Implementação de máquinas virtuais.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Java, Python e MicroPython.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75" y="1944000"/>
            <a:ext cx="3616775" cy="2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547475" y="4529150"/>
            <a:ext cx="401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Elaboração própria (2022).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